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embeddedFontLst>
    <p:embeddedFont>
      <p:font typeface="Architects Daughter" panose="020B0604020202020204" charset="0"/>
      <p:regular r:id="rId16"/>
    </p:embeddedFont>
    <p:embeddedFont>
      <p:font typeface="Verdana" panose="020B060403050404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3pPr>
            <a:lvl4pPr marL="1828800" lvl="3" indent="-28956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960"/>
              <a:buChar char="■"/>
              <a:defRPr sz="1600"/>
            </a:lvl4pPr>
            <a:lvl5pPr marL="2286000" lvl="4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5pPr>
            <a:lvl6pPr marL="2743200" lvl="5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6pPr>
            <a:lvl7pPr marL="3200400" lvl="6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7pPr>
            <a:lvl8pPr marL="3657600" lvl="7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8pPr>
            <a:lvl9pPr marL="4114800" lvl="8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 sz="1800"/>
            </a:lvl3pPr>
            <a:lvl4pPr marL="1828800" lvl="3" indent="-28956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960"/>
              <a:buChar char="■"/>
              <a:defRPr sz="1600"/>
            </a:lvl4pPr>
            <a:lvl5pPr marL="2286000" lvl="4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5pPr>
            <a:lvl6pPr marL="2743200" lvl="5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6pPr>
            <a:lvl7pPr marL="3200400" lvl="6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7pPr>
            <a:lvl8pPr marL="3657600" lvl="7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8pPr>
            <a:lvl9pPr marL="4114800" lvl="8" indent="-284479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Char char="■"/>
              <a:defRPr/>
            </a:lvl4pPr>
            <a:lvl5pPr marL="2286000" lvl="4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5pPr>
            <a:lvl6pPr marL="2743200" lvl="5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6pPr>
            <a:lvl7pPr marL="3200400" lvl="6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7pPr>
            <a:lvl8pPr marL="3657600" lvl="7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8pPr>
            <a:lvl9pPr marL="4114800" lvl="8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lip Art and Text" type="clipArtAndTx">
  <p:cSld name="CLIPART_AND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>
            <a:spLocks noGrp="1"/>
          </p:cNvSpPr>
          <p:nvPr>
            <p:ph type="clipArt" idx="2"/>
          </p:nvPr>
        </p:nvSpPr>
        <p:spPr>
          <a:xfrm>
            <a:off x="1066800" y="21018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666699"/>
              </a:buClr>
              <a:buSzPts val="168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5029200" y="21018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Char char="■"/>
              <a:defRPr/>
            </a:lvl4pPr>
            <a:lvl5pPr marL="2286000" lvl="4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5pPr>
            <a:lvl6pPr marL="2743200" lvl="5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6pPr>
            <a:lvl7pPr marL="3200400" lvl="6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7pPr>
            <a:lvl8pPr marL="3657600" lvl="7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8pPr>
            <a:lvl9pPr marL="4114800" lvl="8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1066800" y="21018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Char char="■"/>
              <a:defRPr sz="1800"/>
            </a:lvl4pPr>
            <a:lvl5pPr marL="2286000" lvl="4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5pPr>
            <a:lvl6pPr marL="2743200" lvl="5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6pPr>
            <a:lvl7pPr marL="3200400" lvl="6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7pPr>
            <a:lvl8pPr marL="3657600" lvl="7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8pPr>
            <a:lvl9pPr marL="4114800" lvl="8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5029200" y="21018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marL="1371600" lvl="2" indent="-317500" algn="l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Char char="■"/>
              <a:defRPr sz="1800"/>
            </a:lvl4pPr>
            <a:lvl5pPr marL="2286000" lvl="4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5pPr>
            <a:lvl6pPr marL="2743200" lvl="5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6pPr>
            <a:lvl7pPr marL="3200400" lvl="6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7pPr>
            <a:lvl8pPr marL="3657600" lvl="7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8pPr>
            <a:lvl9pPr marL="4114800" lvl="8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 rot="5400000">
            <a:off x="5178425" y="2555875"/>
            <a:ext cx="53784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 rot="5400000">
            <a:off x="1216025" y="688975"/>
            <a:ext cx="53784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Char char="■"/>
              <a:defRPr/>
            </a:lvl4pPr>
            <a:lvl5pPr marL="2286000" lvl="4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5pPr>
            <a:lvl6pPr marL="2743200" lvl="5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6pPr>
            <a:lvl7pPr marL="3200400" lvl="6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7pPr>
            <a:lvl8pPr marL="3657600" lvl="7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8pPr>
            <a:lvl9pPr marL="4114800" lvl="8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 rot="5400000">
            <a:off x="2895600" y="27305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Char char="■"/>
              <a:defRPr/>
            </a:lvl4pPr>
            <a:lvl5pPr marL="2286000" lvl="4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5pPr>
            <a:lvl6pPr marL="2743200" lvl="5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6pPr>
            <a:lvl7pPr marL="3200400" lvl="6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7pPr>
            <a:lvl8pPr marL="3657600" lvl="7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8pPr>
            <a:lvl9pPr marL="4114800" lvl="8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666699"/>
              </a:buClr>
              <a:buSzPts val="168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4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■"/>
              <a:defRPr sz="3200"/>
            </a:lvl1pPr>
            <a:lvl2pPr marL="914400" lvl="1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2pPr>
            <a:lvl3pPr marL="1371600" lvl="2" indent="-335280" algn="l">
              <a:spcBef>
                <a:spcPts val="480"/>
              </a:spcBef>
              <a:spcAft>
                <a:spcPts val="0"/>
              </a:spcAft>
              <a:buSzPts val="1680"/>
              <a:buChar char="■"/>
              <a:defRPr sz="2400"/>
            </a:lvl3pPr>
            <a:lvl4pPr marL="1828800" lvl="3" indent="-30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2000"/>
            </a:lvl4pPr>
            <a:lvl5pPr marL="2286000" lvl="4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5pPr>
            <a:lvl6pPr marL="2743200" lvl="5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6pPr>
            <a:lvl7pPr marL="3200400" lvl="6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7pPr>
            <a:lvl8pPr marL="3657600" lvl="7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8pPr>
            <a:lvl9pPr marL="4114800" lvl="8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54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152400" y="0"/>
            <a:ext cx="1447800" cy="685800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p1"/>
          <p:cNvSpPr txBox="1"/>
          <p:nvPr/>
        </p:nvSpPr>
        <p:spPr>
          <a:xfrm>
            <a:off x="1676400" y="0"/>
            <a:ext cx="7467600" cy="121920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p1" descr="Stationery"/>
          <p:cNvSpPr txBox="1"/>
          <p:nvPr/>
        </p:nvSpPr>
        <p:spPr>
          <a:xfrm>
            <a:off x="457200" y="0"/>
            <a:ext cx="1219200" cy="762000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p1" descr="Stationery"/>
          <p:cNvSpPr txBox="1"/>
          <p:nvPr/>
        </p:nvSpPr>
        <p:spPr>
          <a:xfrm>
            <a:off x="0" y="0"/>
            <a:ext cx="457200" cy="6858000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3" name="Google Shape;13;p1" descr="C:\Wendy\anabnr2.GIF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28725" y="0"/>
            <a:ext cx="7915275" cy="75406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/>
        </p:nvSpPr>
        <p:spPr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  <a:defRPr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body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5280" algn="l" rtl="0">
              <a:spcBef>
                <a:spcPts val="480"/>
              </a:spcBef>
              <a:spcAft>
                <a:spcPts val="0"/>
              </a:spcAft>
              <a:buClr>
                <a:srgbClr val="666699"/>
              </a:buClr>
              <a:buSzPts val="168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04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228600" y="3200400"/>
            <a:ext cx="8763000" cy="1341437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9" name="Google Shape;89;p13" descr="D:\FRONTPAGE THEMES\NATURE\ANABNR2.PNG"/>
          <p:cNvPicPr preferRelativeResize="0"/>
          <p:nvPr/>
        </p:nvPicPr>
        <p:blipFill rotWithShape="1">
          <a:blip r:embed="rId3">
            <a:alphaModFix/>
          </a:blip>
          <a:srcRect l="-900" t="-1312" b="-36960"/>
          <a:stretch/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795337" y="2895600"/>
            <a:ext cx="304800" cy="99060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5280" algn="l" rtl="0">
              <a:spcBef>
                <a:spcPts val="480"/>
              </a:spcBef>
              <a:spcAft>
                <a:spcPts val="0"/>
              </a:spcAft>
              <a:buClr>
                <a:srgbClr val="666699"/>
              </a:buClr>
              <a:buSzPts val="168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048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1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ctrTitle" idx="4294967295"/>
          </p:nvPr>
        </p:nvSpPr>
        <p:spPr>
          <a:xfrm>
            <a:off x="4800600" y="3810000"/>
            <a:ext cx="38100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chitects Daughter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Evolution: How does it happen?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chitects Daughter"/>
              <a:buNone/>
            </a:pPr>
            <a:r>
              <a:rPr lang="en-US" sz="4800" b="1" i="0" u="none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Non-Random Mating</a:t>
            </a:r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762000" y="1600200"/>
            <a:ext cx="41910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800"/>
              <a:buFont typeface="Noto Sans Symbols"/>
              <a:buChar char="■"/>
            </a:pP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selection of a mate based upon a specific trait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eg. Size of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     Peacock’s tail</a:t>
            </a:r>
            <a:endParaRPr/>
          </a:p>
          <a:p>
            <a: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sz="2400" b="1" i="0" u="none">
              <a:solidFill>
                <a:srgbClr val="FF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9" name="Google Shape;169;p24" descr="http://www.geocities.com/rs_suresh/peacock.jpg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29200" y="990600"/>
            <a:ext cx="3886200" cy="265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4"/>
          <p:cNvSpPr txBox="1"/>
          <p:nvPr/>
        </p:nvSpPr>
        <p:spPr>
          <a:xfrm>
            <a:off x="762000" y="3810000"/>
            <a:ext cx="7620000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frequency of the allele linked to the desired trait will increase.  **This may have nothing to do with the fitness of that individual. **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non-random mating not all individuals have the same chance to reproduce and pass on their genes.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chitects Daughter"/>
              <a:buNone/>
            </a:pPr>
            <a:r>
              <a:rPr lang="en-US" sz="4800" b="1" i="0" u="none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Gene Flow </a:t>
            </a:r>
            <a:endParaRPr/>
          </a:p>
        </p:txBody>
      </p:sp>
      <p:sp>
        <p:nvSpPr>
          <p:cNvPr id="176" name="Google Shape;176;p25"/>
          <p:cNvSpPr txBox="1">
            <a:spLocks noGrp="1"/>
          </p:cNvSpPr>
          <p:nvPr>
            <p:ph type="body" idx="1"/>
          </p:nvPr>
        </p:nvSpPr>
        <p:spPr>
          <a:xfrm>
            <a:off x="1066800" y="1676400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rgbClr val="2E29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movement of genes from one population to another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 sz="3200" b="0" i="0" u="none">
              <a:solidFill>
                <a:srgbClr val="2E292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ts val="2400"/>
              <a:buFont typeface="Noto Sans Symbols"/>
              <a:buChar char="■"/>
            </a:pPr>
            <a:r>
              <a:rPr lang="en-US" sz="3200" b="0" i="0" u="none">
                <a:solidFill>
                  <a:srgbClr val="2E29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</a:t>
            </a:r>
            <a:r>
              <a:rPr lang="en-US" sz="3200" b="0" i="0" u="sng">
                <a:solidFill>
                  <a:srgbClr val="2E29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 frequency </a:t>
            </a:r>
            <a:r>
              <a:rPr lang="en-US" sz="3200" b="0" i="0" u="none">
                <a:solidFill>
                  <a:srgbClr val="2E29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individuals entering or leaving the population </a:t>
            </a:r>
            <a:r>
              <a:rPr lang="en-US" sz="3200" b="0" i="0" u="sng">
                <a:solidFill>
                  <a:srgbClr val="2E29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differs</a:t>
            </a:r>
            <a:r>
              <a:rPr lang="en-US" sz="3200" b="0" i="0" u="none">
                <a:solidFill>
                  <a:srgbClr val="2E29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from the genetic makeup of the original population, </a:t>
            </a:r>
            <a:r>
              <a:rPr lang="en-US" sz="3200" b="0" i="0" u="sng">
                <a:solidFill>
                  <a:srgbClr val="2E29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evolution will take place</a:t>
            </a:r>
            <a:r>
              <a:rPr lang="en-US" sz="3200" b="0" i="0" u="none">
                <a:solidFill>
                  <a:srgbClr val="2E29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5334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764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0600" y="39624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39624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41910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28956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8800" y="41148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05000" y="6096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8800" y="29718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8800" y="18288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62800" y="9906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38800" y="9144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1000" y="9906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562600" y="2209800"/>
            <a:ext cx="1371600" cy="1052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562600" y="5181600"/>
            <a:ext cx="1443037" cy="110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05000" y="5334000"/>
            <a:ext cx="131445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" y="5410200"/>
            <a:ext cx="1314450" cy="104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5 processes that lead to evolution:</a:t>
            </a:r>
            <a:endParaRPr/>
          </a:p>
          <a:p>
            <a:pPr marL="1104900" lvl="1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AutoNum type="arabicPeriod"/>
            </a:pPr>
            <a:r>
              <a:rPr lang="en-US" sz="28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Mutation</a:t>
            </a:r>
            <a:endParaRPr/>
          </a:p>
          <a:p>
            <a:pPr marL="1104900" lvl="1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AutoNum type="arabicPeriod"/>
            </a:pPr>
            <a:r>
              <a:rPr lang="en-US" sz="28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Natural Selection</a:t>
            </a:r>
            <a:endParaRPr/>
          </a:p>
          <a:p>
            <a:pPr marL="1104900" lvl="1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AutoNum type="arabicPeriod"/>
            </a:pPr>
            <a:r>
              <a:rPr lang="en-US" sz="28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Genetic Drift</a:t>
            </a:r>
            <a:endParaRPr/>
          </a:p>
          <a:p>
            <a:pPr marL="1104900" lvl="1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AutoNum type="arabicPeriod"/>
            </a:pPr>
            <a:r>
              <a:rPr lang="en-US" sz="28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Non-random mating</a:t>
            </a:r>
            <a:endParaRPr/>
          </a:p>
          <a:p>
            <a:pPr marL="1104900" lvl="1" indent="-533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AutoNum type="arabicPeriod"/>
            </a:pPr>
            <a:r>
              <a:rPr lang="en-US" sz="28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 Flow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chitects Daughter"/>
              <a:buNone/>
            </a:pPr>
            <a:r>
              <a:rPr lang="en-US" sz="5400" b="0" i="0" u="none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Mutation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mutation is any change in the DNA sequence of an organism.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Mutations can be neutral, deleterious, or advantageous.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Char char="■"/>
            </a:pPr>
            <a:r>
              <a:rPr lang="en-US" sz="28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Mutations increase the variation in the gene pool of a species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rPr lang="en-US" sz="28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(GENE POOL: all genes available to be 	passed on to the next generation)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Char char="■"/>
            </a:pPr>
            <a:r>
              <a:rPr lang="en-US" sz="28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gene?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26987"/>
            <a:ext cx="7467600" cy="6831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19"/>
          <p:cNvGrpSpPr/>
          <p:nvPr/>
        </p:nvGrpSpPr>
        <p:grpSpPr>
          <a:xfrm>
            <a:off x="0" y="1851025"/>
            <a:ext cx="9144000" cy="3155950"/>
            <a:chOff x="0" y="0"/>
            <a:chExt cx="9144000" cy="3155950"/>
          </a:xfrm>
        </p:grpSpPr>
        <p:sp>
          <p:nvSpPr>
            <p:cNvPr id="128" name="Google Shape;128;p19"/>
            <p:cNvSpPr txBox="1"/>
            <p:nvPr/>
          </p:nvSpPr>
          <p:spPr>
            <a:xfrm>
              <a:off x="0" y="0"/>
              <a:ext cx="9144000" cy="3155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9" name="Google Shape;129;p19"/>
            <p:cNvSpPr txBox="1"/>
            <p:nvPr/>
          </p:nvSpPr>
          <p:spPr>
            <a:xfrm>
              <a:off x="0" y="0"/>
              <a:ext cx="9144000" cy="3155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Verdana"/>
                <a:buNone/>
              </a:pPr>
              <a:r>
                <a:rPr lang="en-US" sz="600" b="0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 </a:t>
              </a:r>
              <a:r>
                <a:rPr lang="en-US" sz="195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</a:t>
              </a:r>
              <a:r>
                <a:rPr lang="en-US" sz="6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sz="6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30" name="Google Shape;130;p19"/>
          <p:cNvSpPr txBox="1"/>
          <p:nvPr/>
        </p:nvSpPr>
        <p:spPr>
          <a:xfrm>
            <a:off x="619125" y="1817687"/>
            <a:ext cx="3962400" cy="42306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deliberate process in which </a:t>
            </a:r>
            <a:r>
              <a:rPr lang="en-US" sz="2400" b="1" i="0" u="sng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organisms best suited for the environment </a:t>
            </a: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more likely to survive and </a:t>
            </a:r>
            <a:r>
              <a:rPr lang="en-US" sz="2400" b="1" i="0" u="sng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reproduce.</a:t>
            </a: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1" i="0" u="none">
              <a:solidFill>
                <a:srgbClr val="FF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 generations organisms with the </a:t>
            </a:r>
            <a:r>
              <a:rPr lang="en-US" sz="2400" b="1" i="0" u="sng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advantageous traits </a:t>
            </a: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make-up a </a:t>
            </a:r>
            <a:r>
              <a:rPr lang="en-US" sz="2400" b="1" i="0" u="sng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greater proportion</a:t>
            </a:r>
            <a:r>
              <a:rPr lang="en-US" sz="24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population.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                     </a:t>
            </a: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sz="1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1" name="Google Shape;131;p19" descr="Natural selection, in a nutshe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0912" y="2286000"/>
            <a:ext cx="4111625" cy="27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93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800"/>
              <a:buFont typeface="Architects Daughter"/>
              <a:buNone/>
            </a:pPr>
            <a:r>
              <a:rPr lang="en-US" sz="4800" b="1" i="0" u="none">
                <a:solidFill>
                  <a:srgbClr val="FF0066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Natural Selection</a:t>
            </a:r>
            <a:br>
              <a:rPr lang="en-US" sz="4800" b="1" i="0" u="none">
                <a:solidFill>
                  <a:srgbClr val="FF0066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</a:b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20"/>
          <p:cNvGrpSpPr/>
          <p:nvPr/>
        </p:nvGrpSpPr>
        <p:grpSpPr>
          <a:xfrm>
            <a:off x="0" y="2171700"/>
            <a:ext cx="9144000" cy="2516187"/>
            <a:chOff x="0" y="0"/>
            <a:chExt cx="9144000" cy="2516187"/>
          </a:xfrm>
        </p:grpSpPr>
        <p:sp>
          <p:nvSpPr>
            <p:cNvPr id="138" name="Google Shape;138;p20"/>
            <p:cNvSpPr txBox="1"/>
            <p:nvPr/>
          </p:nvSpPr>
          <p:spPr>
            <a:xfrm>
              <a:off x="0" y="0"/>
              <a:ext cx="9144000" cy="2516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9" name="Google Shape;139;p20"/>
            <p:cNvSpPr txBox="1"/>
            <p:nvPr/>
          </p:nvSpPr>
          <p:spPr>
            <a:xfrm>
              <a:off x="0" y="0"/>
              <a:ext cx="9144000" cy="2516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Verdana"/>
                <a:buNone/>
              </a:pPr>
              <a:r>
                <a:rPr lang="en-US" sz="600" b="0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 </a:t>
              </a:r>
              <a:r>
                <a:rPr lang="en-US" sz="153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</a:t>
              </a:r>
              <a:r>
                <a:rPr lang="en-US" sz="6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sz="6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40" name="Google Shape;140;p20" descr="Natural selection, in a nutshe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914400"/>
            <a:ext cx="8610600" cy="446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21"/>
          <p:cNvGrpSpPr/>
          <p:nvPr/>
        </p:nvGrpSpPr>
        <p:grpSpPr>
          <a:xfrm>
            <a:off x="0" y="2003425"/>
            <a:ext cx="9144000" cy="2851150"/>
            <a:chOff x="0" y="0"/>
            <a:chExt cx="9144000" cy="2851150"/>
          </a:xfrm>
        </p:grpSpPr>
        <p:sp>
          <p:nvSpPr>
            <p:cNvPr id="146" name="Google Shape;146;p21"/>
            <p:cNvSpPr txBox="1"/>
            <p:nvPr/>
          </p:nvSpPr>
          <p:spPr>
            <a:xfrm>
              <a:off x="0" y="0"/>
              <a:ext cx="9144000" cy="2851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" name="Google Shape;147;p21"/>
            <p:cNvSpPr txBox="1"/>
            <p:nvPr/>
          </p:nvSpPr>
          <p:spPr>
            <a:xfrm>
              <a:off x="0" y="0"/>
              <a:ext cx="9144000" cy="2851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Verdana"/>
                <a:buNone/>
              </a:pPr>
              <a:r>
                <a:rPr lang="en-US" sz="600" b="0" i="0" u="non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 </a:t>
              </a:r>
              <a:r>
                <a:rPr lang="en-US" sz="175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</a:t>
              </a:r>
              <a:r>
                <a:rPr lang="en-US" sz="6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sz="6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48" name="Google Shape;148;p21" descr="Natural selection, in a nutshe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838200"/>
            <a:ext cx="8610600" cy="509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chitects Daughter"/>
              <a:buNone/>
            </a:pPr>
            <a:r>
              <a:rPr lang="en-US" sz="4800" b="1" i="0" u="none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Genetic Drift</a:t>
            </a:r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001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Char char="■"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gene frequency due to chance, such as a natural disaster 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(GENE FREQUENCY: the ratio of alleles within a gene pool)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50021"/>
              </a:buClr>
              <a:buSzPts val="2250"/>
              <a:buFont typeface="Noto Sans Symbols"/>
              <a:buChar char="■"/>
            </a:pPr>
            <a:r>
              <a:rPr lang="en-US" sz="3000" b="1" i="0" u="none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reduces the variation in a population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can result in gene fixation 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50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(GENE FIXATION: Only </a:t>
            </a:r>
            <a:r>
              <a:rPr lang="en-US" sz="3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allele for a trait is present in the gene pool)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Noto Sans Symbols"/>
              <a:buChar char="■"/>
            </a:pPr>
            <a:r>
              <a:rPr lang="en-US" sz="3000" b="0" i="0" u="none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Genetic drift is a </a:t>
            </a:r>
            <a:r>
              <a:rPr lang="en-US" sz="3000" b="1" i="0" u="sng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random</a:t>
            </a:r>
            <a:r>
              <a:rPr lang="en-US" sz="3000" b="0" i="0" u="none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process - the allele that becomes fixed may or may not be beneficial to the population.</a:t>
            </a:r>
            <a:r>
              <a:rPr lang="en-US" sz="3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3" descr="http://evolution.berkeley.edu/evolibrary/images/evo/beetles_mech3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2057400"/>
            <a:ext cx="7802562" cy="3781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23"/>
          <p:cNvSpPr txBox="1">
            <a:spLocks noGrp="1"/>
          </p:cNvSpPr>
          <p:nvPr>
            <p:ph type="body" idx="1"/>
          </p:nvPr>
        </p:nvSpPr>
        <p:spPr>
          <a:xfrm>
            <a:off x="1066800" y="2024062"/>
            <a:ext cx="2819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FREQUENCY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BEFORE</a:t>
            </a:r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body" idx="2"/>
          </p:nvPr>
        </p:nvSpPr>
        <p:spPr>
          <a:xfrm>
            <a:off x="5867400" y="2051050"/>
            <a:ext cx="3810000" cy="429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FREQUENCY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216</Words>
  <Application>Microsoft Office PowerPoint</Application>
  <PresentationFormat>On-screen Show (4:3)</PresentationFormat>
  <Paragraphs>42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Noto Sans Symbols</vt:lpstr>
      <vt:lpstr>Arial</vt:lpstr>
      <vt:lpstr>Verdana</vt:lpstr>
      <vt:lpstr>Times New Roman</vt:lpstr>
      <vt:lpstr>Architects Daughter</vt:lpstr>
      <vt:lpstr>Nature</vt:lpstr>
      <vt:lpstr>1_Nature</vt:lpstr>
      <vt:lpstr>Evolution: How does it happen?</vt:lpstr>
      <vt:lpstr>PowerPoint Presentation</vt:lpstr>
      <vt:lpstr>Mutation</vt:lpstr>
      <vt:lpstr>PowerPoint Presentation</vt:lpstr>
      <vt:lpstr>Natural Selection </vt:lpstr>
      <vt:lpstr>PowerPoint Presentation</vt:lpstr>
      <vt:lpstr>PowerPoint Presentation</vt:lpstr>
      <vt:lpstr>Genetic Drift</vt:lpstr>
      <vt:lpstr>PowerPoint Presentation</vt:lpstr>
      <vt:lpstr>Non-Random Mating</vt:lpstr>
      <vt:lpstr>Gene Flow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Evolution: How does it happen?</dc:title>
  <cp:lastModifiedBy>Caleb Wilkison</cp:lastModifiedBy>
  <cp:revision>2</cp:revision>
  <dcterms:modified xsi:type="dcterms:W3CDTF">2019-11-13T22:51:20Z</dcterms:modified>
</cp:coreProperties>
</file>